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90" r:id="rId4"/>
    <p:sldId id="278" r:id="rId5"/>
    <p:sldId id="268" r:id="rId6"/>
    <p:sldId id="269" r:id="rId7"/>
    <p:sldId id="287" r:id="rId8"/>
    <p:sldId id="276" r:id="rId9"/>
    <p:sldId id="279" r:id="rId10"/>
    <p:sldId id="280" r:id="rId11"/>
    <p:sldId id="277" r:id="rId12"/>
    <p:sldId id="270" r:id="rId13"/>
    <p:sldId id="271" r:id="rId14"/>
    <p:sldId id="263" r:id="rId15"/>
    <p:sldId id="264" r:id="rId16"/>
    <p:sldId id="256" r:id="rId17"/>
    <p:sldId id="258" r:id="rId18"/>
    <p:sldId id="262" r:id="rId19"/>
    <p:sldId id="265" r:id="rId20"/>
    <p:sldId id="282" r:id="rId21"/>
    <p:sldId id="283" r:id="rId22"/>
    <p:sldId id="284" r:id="rId23"/>
    <p:sldId id="289" r:id="rId24"/>
    <p:sldId id="267" r:id="rId25"/>
    <p:sldId id="274" r:id="rId26"/>
    <p:sldId id="273" r:id="rId27"/>
    <p:sldId id="275" r:id="rId28"/>
    <p:sldId id="266" r:id="rId29"/>
    <p:sldId id="272" r:id="rId30"/>
    <p:sldId id="285" r:id="rId31"/>
    <p:sldId id="288" r:id="rId32"/>
    <p:sldId id="286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9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4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2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AD89-C8EA-4498-82D4-7324FC8412D9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3AF7-3D80-494C-B606-0F1C0A79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onkosti.ru/%D0%9C%D0%BE%D0%BD%D0%B8%D0%BD%D0%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nkosti.ru/%D0%97%D0%B2%D0%B5%D0%B7%D0%B4%D0%BD%D1%8B%D0%B9_%D0%B3%D0%BE%D1%80%D0%BE%D0%B4%D0%BE%D0%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onkosti.ru/%D0%9F%D1%80%D0%B8%D0%BE%D0%BA%D1%81%D0%BA%D0%BE-%D0%A2%D0%B5%D1%80%D1%80%D0%B0%D1%81%D0%BD%D1%8B%D0%B9_%D0%B7%D0%B0%D0%BF%D0%BE%D0%B2%D0%B5%D0%B4%D0%BD%D0%B8%D0%B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onkosti.ru/%D0%96%D1%83%D1%80%D0%B0%D0%B2%D0%BB%D0%B8%D0%BD%D0%B0%D1%8F_%D1%80%D0%BE%D0%B4%D0%B8%D0%BD%D0%B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tonkosti.ru/%D0%A8%D0%B0%D0%BB%D0%B0%D1%85%D0%BE%D0%B2%D1%81%D0%BA%D0%BE%D0%B5_%D0%B2%D0%BE%D0%B4%D0%BE%D1%85%D1%80%D0%B0%D0%BD%D0%B8%D0%BB%D0%B8%D1%89%D0%B5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onkosti.ru/%D0%91%D0%B8%D1%81%D0%B5%D1%80%D0%BE%D0%B2%D0%BE_%D0%BE%D0%B7%D0%B5%D1%80%D0%B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onkosti.ru/%D0%A2%D1%80%D0%BE%D1%81%D1%82%D0%B5%D0%BD%D1%81%D0%BA%D0%BE%D0%B5_%D0%BE%D0%B7%D0%B5%D1%80%D0%BE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3%D0%B0" TargetMode="External"/><Relationship Id="rId2" Type="http://schemas.openxmlformats.org/officeDocument/2006/relationships/hyperlink" Target="https://ru.wikipedia.org/wiki/%D0%A0%D0%B5%D1%87%D0%BD%D0%BE%D0%B9_%D0%B1%D0%B0%D1%81%D1%81%D0%B5%D0%B9%D0%BD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ru.wikipedia.org/wiki/%D0%94%D1%83%D0%B1%D0%BD%D0%B0_(%D0%BF%D1%80%D0%B8%D1%82%D0%BE%D0%BA_%D0%92%D0%BE%D0%BB%D0%B3%D0%B8)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ru.wikipedia.org/wiki/%D0%92%D0%BE%D0%BB%D0%B3%D0%B0_(%D1%80%D0%B5%D0%BA%D0%B0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8%D0%B2%D0%B0%D0%BD%D1%8C%D0%BA%D0%BE%D0%B2%D1%81%D0%BA%D0%BE%D0%B5_%D0%B2%D0%BE%D0%B4%D0%BE%D1%85%D1%80%D0%B0%D0%BD%D0%B8%D0%BB%D0%B8%D1%89%D0%B5" TargetMode="External"/><Relationship Id="rId5" Type="http://schemas.openxmlformats.org/officeDocument/2006/relationships/hyperlink" Target="https://ru.wikipedia.org/wiki/%D0%9A%D0%B0%D0%BD%D0%B0%D0%BB_%D0%B8%D0%BC%D0%B5%D0%BD%D0%B8_%D0%9C%D0%BE%D1%81%D0%BA%D0%B2%D1%8B" TargetMode="External"/><Relationship Id="rId4" Type="http://schemas.openxmlformats.org/officeDocument/2006/relationships/hyperlink" Target="https://ru.wikipedia.org/wiki/%D0%A1%D0%B5%D1%81%D1%82%D1%80%D0%B0_(%D1%80%D0%B5%D0%BA%D0%B0_%D0%B2_%D0%9C%D0%BE%D1%81%D0%BA%D0%BE%D0%B2%D1%81%D0%BA%D0%BE%D0%B9_%D0%BE%D0%B1%D0%BB%D0%B0%D1%81%D1%82%D0%B8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B%D0%BD%D0%B5%D1%87%D0%BD%D0%BE%D0%B3%D0%BE%D1%80%D1%81%D0%BA" TargetMode="External"/><Relationship Id="rId2" Type="http://schemas.openxmlformats.org/officeDocument/2006/relationships/hyperlink" Target="https://ru.wikipedia.org/wiki/%D0%9C%D0%BE%D1%81%D0%BA%D0%BE%D0%B2%D1%81%D0%BA%D0%B0%D1%8F_%D0%B2%D0%BE%D0%B7%D0%B2%D1%8B%D1%88%D0%B5%D0%BD%D0%BD%D0%BE%D1%81%D1%82%D1%8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B%D0%BE%D0%BC%D0%BD%D0%B0" TargetMode="External"/><Relationship Id="rId2" Type="http://schemas.openxmlformats.org/officeDocument/2006/relationships/hyperlink" Target="https://ru.wikipedia.org/wiki/%D0%A1%D0%BC%D0%BE%D0%BB%D0%B5%D0%BD%D1%81%D0%BA%D0%BE-%D0%9C%D0%BE%D1%81%D0%BA%D0%BE%D0%B2%D1%81%D0%BA%D0%B0%D1%8F_%D0%B2%D0%BE%D0%B7%D0%B2%D1%8B%D1%88%D0%B5%D0%BD%D0%BD%D0%BE%D1%81%D1%82%D1%8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tonkosti.ru/%D0%90%D1%80%D1%85%D0%B0%D0%BD%D0%B3%D0%B5%D0%BB%D1%8C%D1%81%D0%BA%D0%BE%D0%B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6%D0%B0%D0%B9%D1%81%D0%BA" TargetMode="External"/><Relationship Id="rId2" Type="http://schemas.openxmlformats.org/officeDocument/2006/relationships/hyperlink" Target="https://ru.wikipedia.org/wiki/%D0%9E%D1%82%D0%B5%D1%87%D0%B5%D1%81%D1%82%D0%B2%D0%B5%D0%BD%D0%BD%D0%B0%D1%8F_%D0%B2%D0%BE%D0%B9%D0%BD%D0%B0_1812_%D0%B3%D0%BE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ru.wikipedia.org/wiki/%D0%91%D0%BE%D1%80%D0%BE%D0%B4%D0%B8%D0%BD%D1%81%D0%BA%D0%BE%D0%B5_%D1%81%D1%80%D0%B0%D0%B6%D0%B5%D0%BD%D0%B8%D0%B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0%BD%D0%BA" TargetMode="External"/><Relationship Id="rId3" Type="http://schemas.openxmlformats.org/officeDocument/2006/relationships/hyperlink" Target="https://ru.wikipedia.org/wiki/%D0%9C%D0%BE%D1%81%D0%BA%D0%B2%D0%B0" TargetMode="External"/><Relationship Id="rId7" Type="http://schemas.openxmlformats.org/officeDocument/2006/relationships/hyperlink" Target="https://ru.wikipedia.org/wiki/%D0%92%D0%BE%D0%BB%D0%BE%D0%BA%D0%BE%D0%BB%D0%B0%D0%BC%D1%81%D0%BA" TargetMode="External"/><Relationship Id="rId2" Type="http://schemas.openxmlformats.org/officeDocument/2006/relationships/hyperlink" Target="https://ru.wikipedia.org/wiki/16_%D0%BD%D0%BE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1%83%D0%B1%D0%BE%D1%81%D0%B5%D0%BA%D0%BE%D0%B2%D0%BE_(%D0%BF%D0%BE%D1%81%D1%91%D0%BB%D0%BE%D0%BA_%D0%BF%D1%80%D0%B8_%D1%81%D1%82%D0%B0%D0%BD%D1%86%D0%B8%D0%B8)" TargetMode="External"/><Relationship Id="rId5" Type="http://schemas.openxmlformats.org/officeDocument/2006/relationships/hyperlink" Target="https://ru.wikipedia.org/wiki/%D0%9A%D0%BB%D0%BE%D1%87%D0%BA%D0%BE%D0%B2,_%D0%92%D0%B0%D1%81%D0%B8%D0%BB%D0%B8%D0%B9_%D0%93%D0%B5%D0%BE%D1%80%D0%B3%D0%B8%D0%B5%D0%B2%D0%B8%D1%87" TargetMode="External"/><Relationship Id="rId10" Type="http://schemas.openxmlformats.org/officeDocument/2006/relationships/hyperlink" Target="https://ru.wikipedia.org/wiki/%D0%9F%D0%B0%D0%BD%D1%84%D0%B8%D0%BB%D0%BE%D0%B2%D1%86%D1%8B" TargetMode="External"/><Relationship Id="rId4" Type="http://schemas.openxmlformats.org/officeDocument/2006/relationships/hyperlink" Target="https://ru.wikipedia.org/wiki/%D0%9A%D0%BE%D0%BC%D0%B8%D1%81%D1%81%D0%B0%D1%80_(%D0%B2_%D0%B2%D0%BE%D0%B8%D0%BD%D1%81%D0%BA%D0%BE%D0%BC_%D0%BF%D0%BE%D0%B4%D1%80%D0%B0%D0%B7%D0%B4%D0%B5%D0%BB%D0%B5%D0%BD%D0%B8%D0%B8)" TargetMode="External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nkosti.ru/%D0%A4%D0%B5%D0%B4%D0%BE%D1%81%D0%BA%D0%B8%D0%BD%D0%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onkosti.ru/%D0%96%D0%BE%D1%81%D1%82%D0%BE%D0%B2%D0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onkosti.ru/%D0%9C%D1%83%D0%B7%D0%B5%D0%B9_%D1%82%D0%B5%D1%85%D0%BD%D0%B8%D0%BA%D0%B8_%D0%92%D0%B0%D0%B4%D0%B8%D0%BC%D0%B0_%D0%97%D0%B0%D0%B4%D0%BE%D1%80%D0%BE%D0%B6%D0%BD%D0%BE%D0%B3%D0%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tonkosti.ru/%D0%A2%D0%B0%D0%BD%D0%BA%D0%BE%D0%B2%D1%8B%D0%B9_%D0%BC%D1%83%D0%B7%D0%B5%D0%B9_%D0%B2_%D0%9A%D1%83%D0%B1%D0%B8%D0%BD%D0%BA%D0%B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067"/>
            <a:ext cx="9144000" cy="69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17251" cy="23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56597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2275" y="796918"/>
            <a:ext cx="630287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Московская область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образована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января 1929 года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0942" y="2467042"/>
            <a:ext cx="2061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 лет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6488668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Учитель МБОУ «СОШ-И» Баганова Т.В.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По экспонатам музея Монино </a:t>
            </a:r>
            <a:r>
              <a:rPr lang="ru-RU" dirty="0" smtClean="0"/>
              <a:t>(Щёлковский район) можно </a:t>
            </a:r>
            <a:r>
              <a:rPr lang="ru-RU" dirty="0"/>
              <a:t>проследить практически всю историю российской авиации, начиная с 1909 года. Кстати, с 2003 года музей Военно-воздушных сил РФ проводит зрелищные авиашоу с участием </a:t>
            </a:r>
            <a:r>
              <a:rPr lang="ru-RU" u="sng" dirty="0">
                <a:hlinkClick r:id="rId2"/>
              </a:rPr>
              <a:t>самолетов-легенд времен Великой Отечественной войны.</a:t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4098" name="Picture 2" descr="C:\Users\1\Desktop\музей в Мони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9030"/>
            <a:ext cx="6053985" cy="29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Вряд ли название «Закрытый военный городок номер 1» или «Щелково 14» вызовет какие-либо ассоциации у широкой публики. А вот романтичное, но не официальное название «Звездный городок» абсолютно прозрачно намекает нам о полетах к далеким звездам, </a:t>
            </a:r>
            <a:r>
              <a:rPr lang="ru-RU" dirty="0" smtClean="0"/>
              <a:t>к </a:t>
            </a:r>
            <a:r>
              <a:rPr lang="ru-RU" u="sng" dirty="0" smtClean="0">
                <a:hlinkClick r:id="rId2"/>
              </a:rPr>
              <a:t>которым </a:t>
            </a:r>
            <a:r>
              <a:rPr lang="ru-RU" u="sng" dirty="0">
                <a:hlinkClick r:id="rId2"/>
              </a:rPr>
              <a:t>уже много лет здесь и готовят космонавтов.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1026" name="Picture 2" descr="C:\Users\1\Desktop\звёздный город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7384"/>
            <a:ext cx="6192688" cy="2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Приокско-Террасный заповедник расположен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берегу реки Оки в Подмосковье. Это единственный государственный заповедник в Московской области. Кроме того, это, пожалуй, одно из самых чистых в экологическом плане </a:t>
            </a:r>
            <a:r>
              <a:rPr lang="ru-RU" u="sng" dirty="0">
                <a:hlinkClick r:id="rId2"/>
              </a:rPr>
              <a:t>мест, находящихся поблизости со столицей России.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9218" name="Picture 2" descr="C:\Users\1\Desktop\приокско-террасный заповед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49" y="0"/>
            <a:ext cx="5641139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0"/>
            <a:ext cx="8229600" cy="6014544"/>
          </a:xfrm>
        </p:spPr>
        <p:txBody>
          <a:bodyPr>
            <a:normAutofit/>
          </a:bodyPr>
          <a:lstStyle/>
          <a:p>
            <a:r>
              <a:rPr lang="ru-RU" dirty="0"/>
              <a:t>На севере от </a:t>
            </a:r>
            <a:r>
              <a:rPr lang="ru-RU" dirty="0" smtClean="0"/>
              <a:t>Москвы (Талдомский район) </a:t>
            </a:r>
            <a:r>
              <a:rPr lang="ru-RU" dirty="0"/>
              <a:t>есть удивительное место — Журавлиная родина. Уникальный природно-антропогенный ландшафт, соединяющий непроходимые леса и болота с обширными территориями полей </a:t>
            </a:r>
            <a:r>
              <a:rPr lang="ru-RU" dirty="0" smtClean="0"/>
              <a:t>и </a:t>
            </a:r>
            <a:r>
              <a:rPr lang="ru-RU" u="sng" dirty="0" smtClean="0">
                <a:hlinkClick r:id="rId2"/>
              </a:rPr>
              <a:t>деревень</a:t>
            </a:r>
            <a:r>
              <a:rPr lang="ru-RU" u="sng" dirty="0">
                <a:hlinkClick r:id="rId2"/>
              </a:rPr>
              <a:t>, издревле привлекал сюда множество птиц.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8194" name="Picture 2" descr="C:\Users\1\Desktop\журавлиная род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7384"/>
            <a:ext cx="6480720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2022" y="4077072"/>
            <a:ext cx="8568952" cy="3458405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 smtClean="0">
                <a:effectLst/>
              </a:rPr>
              <a:t/>
            </a:r>
            <a:br>
              <a:rPr lang="ru-RU" sz="11200" dirty="0" smtClean="0">
                <a:effectLst/>
              </a:rPr>
            </a:br>
            <a:r>
              <a:rPr lang="ru-RU" sz="11200" dirty="0" smtClean="0">
                <a:effectLst/>
              </a:rPr>
              <a:t>Для всех натуралистов и фотоохотников поездка на </a:t>
            </a:r>
            <a:r>
              <a:rPr lang="ru-RU" sz="11200" dirty="0" err="1" smtClean="0">
                <a:effectLst/>
              </a:rPr>
              <a:t>Шалаховское</a:t>
            </a:r>
            <a:r>
              <a:rPr lang="ru-RU" sz="11200" dirty="0" smtClean="0">
                <a:effectLst/>
              </a:rPr>
              <a:t> водохранилище сулит огромное удовольствие. Ведь именно здесь расположен самый известный памятник природы Егорьевского района — </a:t>
            </a:r>
            <a:r>
              <a:rPr lang="ru-RU" sz="11200" dirty="0" err="1" smtClean="0">
                <a:effectLst/>
              </a:rPr>
              <a:t>Шалаховская</a:t>
            </a:r>
            <a:r>
              <a:rPr lang="ru-RU" sz="11200" dirty="0" smtClean="0">
                <a:effectLst/>
              </a:rPr>
              <a:t> колония серых цапель, </a:t>
            </a:r>
            <a:r>
              <a:rPr lang="ru-RU" sz="11200" u="sng" dirty="0">
                <a:hlinkClick r:id="rId2"/>
              </a:rPr>
              <a:t>которые здесь гнездятся, живут и выводят птенцов</a:t>
            </a:r>
            <a:r>
              <a:rPr lang="ru-RU" sz="11200" u="sng" dirty="0" smtClean="0">
                <a:hlinkClick r:id="rId2"/>
              </a:rPr>
              <a:t>.</a:t>
            </a:r>
            <a:endParaRPr lang="ru-RU" sz="11200" u="sng" dirty="0" smtClean="0"/>
          </a:p>
          <a:p>
            <a:endParaRPr lang="ru-RU" sz="11200" dirty="0" smtClean="0">
              <a:effectLst/>
            </a:endParaRPr>
          </a:p>
          <a:p>
            <a:r>
              <a:rPr lang="ru-RU" sz="5100" dirty="0"/>
              <a:t/>
            </a:r>
            <a:br>
              <a:rPr lang="ru-RU" sz="5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C:\Users\1\Desktop\шалаховское водохранилищ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>
            <a:fillRect/>
          </a:stretch>
        </p:blipFill>
        <p:spPr bwMode="auto">
          <a:xfrm>
            <a:off x="1691680" y="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96752"/>
            <a:ext cx="83164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Берега </a:t>
            </a:r>
            <a:r>
              <a:rPr lang="ru-RU" sz="2800" i="1" dirty="0" err="1"/>
              <a:t>Шалаховского</a:t>
            </a:r>
            <a:r>
              <a:rPr lang="ru-RU" sz="2800" i="1" dirty="0"/>
              <a:t> водохранилища привлекают многочисленных туристов не только водными просторами, но и дремучими лесами, в которых наблюдается обилие черники, ежевики и самых разнообразных грибов, от лисичек до опят.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564904"/>
            <a:ext cx="8640960" cy="4104456"/>
          </a:xfrm>
        </p:spPr>
        <p:txBody>
          <a:bodyPr anchor="ctr">
            <a:normAutofit lnSpcReduction="10000"/>
          </a:bodyPr>
          <a:lstStyle/>
          <a:p>
            <a:r>
              <a:rPr lang="ru-RU" sz="2800" b="1" dirty="0"/>
              <a:t>Бисерово</a:t>
            </a:r>
            <a:r>
              <a:rPr lang="ru-RU" sz="2800" dirty="0"/>
              <a:t> озеро находится в Ногинском районе Московской области, всего в 20 км от российской столицы. Каждое лето сюда приезжают отдыхать москвичи и жители соседних областей. Площадь </a:t>
            </a:r>
            <a:r>
              <a:rPr lang="ru-RU" sz="2800" dirty="0" err="1"/>
              <a:t>Бисерового</a:t>
            </a:r>
            <a:r>
              <a:rPr lang="ru-RU" sz="2800" dirty="0"/>
              <a:t> озера около 100 га, </a:t>
            </a:r>
            <a:r>
              <a:rPr lang="ru-RU" sz="2800" u="sng" dirty="0">
                <a:hlinkClick r:id="rId2"/>
              </a:rPr>
              <a:t>наибольшая глубина — четыре с половиной метра.</a:t>
            </a: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sz="2800" dirty="0"/>
              <a:t>Озеро растянулось почти на 2,5 </a:t>
            </a:r>
            <a:r>
              <a:rPr lang="ru-RU" sz="2800" dirty="0" smtClean="0"/>
              <a:t>км. В нём </a:t>
            </a: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sz="3000" dirty="0"/>
              <a:t>водится более десятка видов рыб (окуни, караси, толстолобики, щуки, сомы и другие)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1\Desktop\300px-Бисерово_озеро_на_закате,_Московская_обла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-27384"/>
            <a:ext cx="3499017" cy="23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511px-Бисерово_озеро,_Московская_область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 bwMode="auto">
          <a:xfrm>
            <a:off x="3440243" y="-27384"/>
            <a:ext cx="5812277" cy="23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221088"/>
            <a:ext cx="8568952" cy="2317030"/>
          </a:xfrm>
        </p:spPr>
        <p:txBody>
          <a:bodyPr anchor="ctr">
            <a:normAutofit fontScale="47500" lnSpcReduction="20000"/>
          </a:bodyPr>
          <a:lstStyle/>
          <a:p>
            <a:r>
              <a:rPr lang="ru-RU" sz="5100" dirty="0"/>
              <a:t>Озеро </a:t>
            </a:r>
            <a:r>
              <a:rPr lang="ru-RU" sz="5100" dirty="0" err="1"/>
              <a:t>Сенеж</a:t>
            </a:r>
            <a:r>
              <a:rPr lang="ru-RU" sz="5100" dirty="0"/>
              <a:t> в Подмосковье </a:t>
            </a:r>
            <a:r>
              <a:rPr lang="ru-RU" sz="5100" dirty="0" smtClean="0"/>
              <a:t> - одно из самых замечательных мест </a:t>
            </a:r>
            <a:r>
              <a:rPr lang="ru-RU" sz="5100" dirty="0"/>
              <a:t>во всех смыслах этого слова. Во-первых, здесь самый настоящий рай для рыбаков. Во-вторых, </a:t>
            </a:r>
            <a:r>
              <a:rPr lang="ru-RU" sz="5100" dirty="0" err="1"/>
              <a:t>Сенеж</a:t>
            </a:r>
            <a:r>
              <a:rPr lang="ru-RU" sz="5100" dirty="0"/>
              <a:t> расположен в красивом и живописном месте. Здесь часто можно встретить любителей </a:t>
            </a:r>
            <a:r>
              <a:rPr lang="ru-RU" sz="5100" u="sng" dirty="0"/>
              <a:t>подводной охоты, виндсерфинга и </a:t>
            </a:r>
            <a:r>
              <a:rPr lang="ru-RU" sz="5100" u="sng" dirty="0" err="1"/>
              <a:t>кайтсерфинга</a:t>
            </a:r>
            <a:r>
              <a:rPr lang="ru-RU" sz="5100" u="sng" dirty="0"/>
              <a:t>.</a:t>
            </a:r>
            <a:r>
              <a:rPr lang="ru-RU" sz="4500" u="sng" dirty="0"/>
              <a:t/>
            </a:r>
            <a:br>
              <a:rPr lang="ru-RU" sz="4500" u="sng" dirty="0"/>
            </a:b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  <p:pic>
        <p:nvPicPr>
          <p:cNvPr id="3074" name="Picture 2" descr="C:\Users\1\Desktop\озеро Сене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1" y="188640"/>
            <a:ext cx="75008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520" y="3501008"/>
            <a:ext cx="9144000" cy="804862"/>
          </a:xfrm>
        </p:spPr>
        <p:txBody>
          <a:bodyPr>
            <a:noAutofit/>
          </a:bodyPr>
          <a:lstStyle/>
          <a:p>
            <a:r>
              <a:rPr lang="ru-RU" sz="2800" dirty="0"/>
              <a:t>Удивительно живописное озеро </a:t>
            </a:r>
            <a:r>
              <a:rPr lang="ru-RU" sz="2800" dirty="0" err="1" smtClean="0"/>
              <a:t>Тростенское</a:t>
            </a:r>
            <a:r>
              <a:rPr lang="ru-RU" sz="2800" dirty="0" smtClean="0"/>
              <a:t> (Рузский район) едва </a:t>
            </a:r>
            <a:r>
              <a:rPr lang="ru-RU" sz="2800" dirty="0"/>
              <a:t>ли приглянется поклонникам нежиться в теплых чистых водах — уж слишком здесь заболоченные берега, да и глубина оставляет желать лучшего. Зато этот водоем может похвастать большой популяцией чешуйчатых, а </a:t>
            </a:r>
            <a:r>
              <a:rPr lang="ru-RU" sz="2800" dirty="0" smtClean="0"/>
              <a:t>также </a:t>
            </a:r>
            <a:r>
              <a:rPr lang="ru-RU" sz="2800" u="sng" dirty="0" smtClean="0">
                <a:hlinkClick r:id="rId2"/>
              </a:rPr>
              <a:t>замечательной </a:t>
            </a:r>
            <a:r>
              <a:rPr lang="ru-RU" sz="2800" u="sng" dirty="0">
                <a:hlinkClick r:id="rId2"/>
              </a:rPr>
              <a:t>природой и массой перелетных птиц.</a:t>
            </a:r>
            <a:br>
              <a:rPr lang="ru-RU" sz="2800" u="sng" dirty="0">
                <a:hlinkClick r:id="rId2"/>
              </a:rPr>
            </a:br>
            <a:r>
              <a:rPr lang="ru-RU" sz="2800" u="sng" dirty="0">
                <a:hlinkClick r:id="rId2"/>
              </a:rPr>
              <a:t/>
            </a:r>
            <a:br>
              <a:rPr lang="ru-RU" sz="2800" u="sng" dirty="0">
                <a:hlinkClick r:id="rId2"/>
              </a:rPr>
            </a:br>
            <a:endParaRPr lang="ru-RU" sz="2800" dirty="0"/>
          </a:p>
        </p:txBody>
      </p:sp>
      <p:pic>
        <p:nvPicPr>
          <p:cNvPr id="4098" name="Picture 2" descr="C:\Users\1\Desktop\Тростенское озе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7384"/>
            <a:ext cx="6711781" cy="32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20" y="188640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Московской области протекает более 2000 рек и речек общей длиной 18.7 тыс. км, рек длиной более </a:t>
            </a:r>
          </a:p>
          <a:p>
            <a:r>
              <a:rPr lang="ru-RU" sz="3600" dirty="0" smtClean="0"/>
              <a:t>10 км в области 352 (общая длина 9426 км).</a:t>
            </a:r>
          </a:p>
          <a:p>
            <a:r>
              <a:rPr lang="ru-RU" sz="3600" dirty="0"/>
              <a:t>Все реки Московской области относятся к </a:t>
            </a:r>
            <a:r>
              <a:rPr lang="ru-RU" sz="3600" dirty="0">
                <a:hlinkClick r:id="rId2" tooltip="Речной бассейн"/>
              </a:rPr>
              <a:t>бассейну</a:t>
            </a:r>
            <a:r>
              <a:rPr lang="ru-RU" sz="3600" dirty="0"/>
              <a:t> </a:t>
            </a:r>
            <a:r>
              <a:rPr lang="ru-RU" sz="3600" dirty="0">
                <a:hlinkClick r:id="rId3" tooltip="Волга"/>
              </a:rPr>
              <a:t>Волги</a:t>
            </a:r>
            <a:r>
              <a:rPr lang="ru-RU" sz="3600" dirty="0"/>
              <a:t> (сама Волга протекает по территории области на небольшом участке протяжённостью 9 </a:t>
            </a:r>
            <a:r>
              <a:rPr lang="ru-RU" sz="3600" dirty="0" smtClean="0"/>
              <a:t>км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49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567" t="1422"/>
          <a:stretch/>
        </p:blipFill>
        <p:spPr bwMode="auto">
          <a:xfrm>
            <a:off x="-33464" y="0"/>
            <a:ext cx="9177464" cy="682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7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6264696" cy="56886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Дубна - город </a:t>
            </a:r>
            <a:r>
              <a:rPr lang="ru-RU" sz="3200" dirty="0"/>
              <a:t>расположен на реке </a:t>
            </a:r>
            <a:r>
              <a:rPr lang="ru-RU" sz="3200" dirty="0">
                <a:hlinkClick r:id="rId2" tooltip="Волга (река)"/>
              </a:rPr>
              <a:t>Волге</a:t>
            </a:r>
            <a:r>
              <a:rPr lang="ru-RU" sz="3200" dirty="0"/>
              <a:t>, ограничен реками </a:t>
            </a:r>
            <a:r>
              <a:rPr lang="ru-RU" sz="3200" dirty="0">
                <a:hlinkClick r:id="rId3" tooltip="Дубна (приток Волги)"/>
              </a:rPr>
              <a:t>Дубна</a:t>
            </a:r>
            <a:r>
              <a:rPr lang="ru-RU" sz="3200" dirty="0"/>
              <a:t> и </a:t>
            </a:r>
            <a:r>
              <a:rPr lang="ru-RU" sz="3200" dirty="0">
                <a:hlinkClick r:id="rId4" tooltip="Сестра (река в Московской области)"/>
              </a:rPr>
              <a:t>Сестра</a:t>
            </a:r>
            <a:r>
              <a:rPr lang="ru-RU" sz="3200" dirty="0"/>
              <a:t>, </a:t>
            </a:r>
            <a:r>
              <a:rPr lang="ru-RU" sz="3200" u="sng" dirty="0">
                <a:hlinkClick r:id="rId5" tooltip="Канал имени Москвы"/>
              </a:rPr>
              <a:t>каналом </a:t>
            </a:r>
            <a:r>
              <a:rPr lang="ru-RU" sz="3200" u="sng" dirty="0" smtClean="0">
                <a:hlinkClick r:id="rId5" tooltip="Канал имени Москвы"/>
              </a:rPr>
              <a:t>имени Москвы</a:t>
            </a:r>
            <a:r>
              <a:rPr lang="ru-RU" sz="3200" dirty="0"/>
              <a:t> </a:t>
            </a:r>
            <a:r>
              <a:rPr lang="ru-RU" sz="3200" dirty="0" smtClean="0"/>
              <a:t> и</a:t>
            </a:r>
            <a:r>
              <a:rPr lang="ru-RU" sz="3200" dirty="0"/>
              <a:t> </a:t>
            </a:r>
            <a:r>
              <a:rPr lang="ru-RU" sz="3200" dirty="0" err="1">
                <a:hlinkClick r:id="rId6" tooltip="Иваньковское водохранилище"/>
              </a:rPr>
              <a:t>Иваньковским</a:t>
            </a:r>
            <a:r>
              <a:rPr lang="ru-RU" sz="3200" dirty="0">
                <a:hlinkClick r:id="rId6" tooltip="Иваньковское водохранилище"/>
              </a:rPr>
              <a:t> водохранилищем</a:t>
            </a:r>
            <a:r>
              <a:rPr lang="ru-RU" sz="3200" dirty="0"/>
              <a:t>. Единственный населённый пункт Московской области, расположенный на Волге.</a:t>
            </a:r>
          </a:p>
        </p:txBody>
      </p:sp>
      <p:pic>
        <p:nvPicPr>
          <p:cNvPr id="5122" name="Picture 2" descr="C:\Users\1\Desktop\Дубн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4745"/>
            <a:ext cx="2633129" cy="54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Волг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6" y="476672"/>
            <a:ext cx="88773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О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7"/>
            <a:ext cx="9180512" cy="46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048" y="5805264"/>
            <a:ext cx="8244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</a:t>
            </a:r>
            <a:r>
              <a:rPr lang="ru-RU" sz="4400" dirty="0" smtClean="0"/>
              <a:t>амая крупная река после Волги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11663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ека Ока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721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759573"/>
            <a:ext cx="9144000" cy="804862"/>
          </a:xfrm>
        </p:spPr>
        <p:txBody>
          <a:bodyPr>
            <a:noAutofit/>
          </a:bodyPr>
          <a:lstStyle/>
          <a:p>
            <a:r>
              <a:rPr lang="ru-RU" sz="2800" dirty="0"/>
              <a:t>Река берёт начало в пределах </a:t>
            </a:r>
            <a:r>
              <a:rPr lang="ru-RU" sz="2800" dirty="0">
                <a:hlinkClick r:id="rId2" tooltip="Московская возвышенность"/>
              </a:rPr>
              <a:t>Московской возвышенности</a:t>
            </a:r>
            <a:r>
              <a:rPr lang="ru-RU" sz="2800" dirty="0"/>
              <a:t>, близ </a:t>
            </a:r>
            <a:r>
              <a:rPr lang="ru-RU" sz="2800" dirty="0">
                <a:hlinkClick r:id="rId3" tooltip="Солнечногорск"/>
              </a:rPr>
              <a:t>Солнечногорска</a:t>
            </a:r>
            <a:r>
              <a:rPr lang="ru-RU" sz="2800" dirty="0"/>
              <a:t>.</a:t>
            </a:r>
          </a:p>
        </p:txBody>
      </p:sp>
      <p:pic>
        <p:nvPicPr>
          <p:cNvPr id="7170" name="Picture 2" descr="C:\Users\1\Desktop\Клязь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6072"/>
            <a:ext cx="6912768" cy="48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ека </a:t>
            </a:r>
            <a:r>
              <a:rPr lang="ru-RU" sz="4400" dirty="0" err="1" smtClean="0"/>
              <a:t>Клязьма</a:t>
            </a:r>
            <a:r>
              <a:rPr lang="ru-RU" sz="4400" dirty="0" smtClean="0"/>
              <a:t> – левый приток Оки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433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571237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Река начинается на склоне </a:t>
            </a:r>
            <a:r>
              <a:rPr lang="ru-RU" sz="2800" dirty="0">
                <a:hlinkClick r:id="rId2" tooltip="Смоленско-Московская возвышенность"/>
              </a:rPr>
              <a:t>Смоленско-Московской возвышенности</a:t>
            </a:r>
            <a:r>
              <a:rPr lang="ru-RU" sz="2800" dirty="0"/>
              <a:t> и впадает в Оку на территории </a:t>
            </a:r>
            <a:r>
              <a:rPr lang="ru-RU" sz="2800" dirty="0">
                <a:hlinkClick r:id="rId3" tooltip="Коломна"/>
              </a:rPr>
              <a:t>Коломны</a:t>
            </a:r>
            <a:r>
              <a:rPr lang="ru-RU" sz="2800" dirty="0"/>
              <a:t>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82677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р</a:t>
            </a:r>
            <a:r>
              <a:rPr lang="ru-RU" sz="4400" dirty="0" smtClean="0"/>
              <a:t>ека Москва (Порт Коломна)</a:t>
            </a:r>
            <a:endParaRPr lang="ru-RU" sz="4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6912768" cy="46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/>
              <a:t>Несколько десятилетий назад в этих реках было много рыбы, и они привлекали внимание многих рыболовов. В последние годы в результате загрязнений, мелиоративных работ, спрямления русел запасы рыб здесь значительно снизились. Рыбные места сохранились лишь в немногих участках низовьев этих рек. Водятся здесь плотва, щука, окунь, лещ, язь.</a:t>
            </a:r>
          </a:p>
        </p:txBody>
      </p:sp>
    </p:spTree>
    <p:extLst>
      <p:ext uri="{BB962C8B-B14F-4D97-AF65-F5344CB8AC3E}">
        <p14:creationId xmlns:p14="http://schemas.microsoft.com/office/powerpoint/2010/main" val="21636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Коломенский кремль</a:t>
            </a:r>
            <a:endParaRPr lang="ru-RU" dirty="0"/>
          </a:p>
        </p:txBody>
      </p:sp>
      <p:pic>
        <p:nvPicPr>
          <p:cNvPr id="1026" name="Picture 2" descr="C:\Users\1\Desktop\Коломен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78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Зарайский кремль</a:t>
            </a:r>
            <a:endParaRPr lang="ru-RU" dirty="0"/>
          </a:p>
        </p:txBody>
      </p:sp>
      <p:pic>
        <p:nvPicPr>
          <p:cNvPr id="2050" name="Picture 2" descr="C:\Users\1\Desktop\Зарайски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9799"/>
            <a:ext cx="6336704" cy="49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Серпуховской кремль</a:t>
            </a:r>
            <a:endParaRPr lang="ru-RU" dirty="0"/>
          </a:p>
        </p:txBody>
      </p:sp>
      <p:pic>
        <p:nvPicPr>
          <p:cNvPr id="3074" name="Picture 2" descr="C:\Users\1\Desktop\Серпуховской крем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3037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Архангельское — одна из главных жемчужин ближнего Подмосковья. Хотя бы раз за лето сюда совершают паломничество практически все москвичи и гости столицы. Центральную часть дворцово-паркового ансамбля занимает Большой дворец и окружающий его парк, </a:t>
            </a:r>
            <a:r>
              <a:rPr lang="ru-RU" dirty="0" smtClean="0"/>
              <a:t>который </a:t>
            </a:r>
            <a:r>
              <a:rPr lang="ru-RU" u="sng" dirty="0" smtClean="0">
                <a:hlinkClick r:id="rId2"/>
              </a:rPr>
              <a:t>был </a:t>
            </a:r>
            <a:r>
              <a:rPr lang="ru-RU" u="sng" dirty="0">
                <a:hlinkClick r:id="rId2"/>
              </a:rPr>
              <a:t>разбит по образцу Петергофа и Ораниенбаума.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10242" name="Picture 2" descr="C:\Users\1\Desktop\архангельск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3" y="0"/>
            <a:ext cx="595395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преподобного Сергия Радонежского в п. Алексино</a:t>
            </a:r>
            <a:endParaRPr lang="ru-RU" dirty="0"/>
          </a:p>
        </p:txBody>
      </p:sp>
      <p:pic>
        <p:nvPicPr>
          <p:cNvPr id="11266" name="Picture 2" descr="C:\Users\1\Desktop\Храм_Преподобного_Сергия_Радонежского_в_Алмазово,_Московская_обла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77216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84"/>
            <a:ext cx="9144000" cy="69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8" y="-27384"/>
            <a:ext cx="7208492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817251" cy="23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156597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18211" y="548680"/>
            <a:ext cx="66864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Московская            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7499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284984"/>
            <a:ext cx="9036496" cy="4525963"/>
          </a:xfrm>
        </p:spPr>
        <p:txBody>
          <a:bodyPr>
            <a:normAutofit/>
          </a:bodyPr>
          <a:lstStyle/>
          <a:p>
            <a:r>
              <a:rPr lang="ru-RU" dirty="0"/>
              <a:t>На территории Московской губернии произошли многие важные события </a:t>
            </a:r>
            <a:r>
              <a:rPr lang="ru-RU" dirty="0">
                <a:hlinkClick r:id="rId2" tooltip="Отечественная война 1812 года"/>
              </a:rPr>
              <a:t>Отечественной войны 1812 года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7 сентября на Бородинском </a:t>
            </a:r>
            <a:r>
              <a:rPr lang="ru-RU" dirty="0" smtClean="0"/>
              <a:t>поле под</a:t>
            </a:r>
            <a:r>
              <a:rPr lang="ru-RU" dirty="0"/>
              <a:t> </a:t>
            </a:r>
            <a:r>
              <a:rPr lang="ru-RU" dirty="0">
                <a:hlinkClick r:id="rId3" tooltip="Можайск"/>
              </a:rPr>
              <a:t>Можайском</a:t>
            </a:r>
            <a:r>
              <a:rPr lang="ru-RU" dirty="0"/>
              <a:t> состоялось одна из крупнейших битв войны — </a:t>
            </a:r>
            <a:r>
              <a:rPr lang="ru-RU" dirty="0">
                <a:hlinkClick r:id="rId4" tooltip="Бородинское сражение"/>
              </a:rPr>
              <a:t>Бородинское сражение</a:t>
            </a:r>
            <a:r>
              <a:rPr lang="ru-RU" dirty="0"/>
              <a:t>. </a:t>
            </a:r>
          </a:p>
        </p:txBody>
      </p:sp>
      <p:pic>
        <p:nvPicPr>
          <p:cNvPr id="9218" name="Picture 2" descr="C:\Users\1\Desktop\Бородинское сражени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42" y="0"/>
            <a:ext cx="534632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4525963"/>
          </a:xfrm>
        </p:spPr>
        <p:txBody>
          <a:bodyPr/>
          <a:lstStyle/>
          <a:p>
            <a:r>
              <a:rPr lang="ru-RU" dirty="0"/>
              <a:t>Музей, созданный на месте легендарного Бородинского сражения 1812 года, является старейшим в России военно-историческим заповедником. Датой его основания принято считать 1839 год, когда на месте битвы в присутствии императора Николая I был торжественно открыт памятник генералу Багратиону.</a:t>
            </a:r>
          </a:p>
        </p:txBody>
      </p:sp>
      <p:pic>
        <p:nvPicPr>
          <p:cNvPr id="11266" name="Picture 2" descr="C:\Users\1\Desktop\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0"/>
            <a:ext cx="5004048" cy="281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Бородинский военно-исторический музей заповедн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6561"/>
            <a:ext cx="3710186" cy="28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9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«Велика Россия, а отступать некуда </a:t>
            </a:r>
            <a:r>
              <a:rPr lang="ru-RU" dirty="0" smtClean="0"/>
              <a:t>  — </a:t>
            </a:r>
            <a:r>
              <a:rPr lang="ru-RU" dirty="0"/>
              <a:t>позади Москва!»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528720"/>
            <a:ext cx="9021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</a:p>
          <a:p>
            <a:r>
              <a:rPr lang="ru-RU" dirty="0"/>
              <a:t> </a:t>
            </a:r>
            <a:r>
              <a:rPr lang="ru-RU" dirty="0">
                <a:hlinkClick r:id="rId2" tooltip="16 ноября"/>
              </a:rPr>
              <a:t>16 </a:t>
            </a:r>
            <a:r>
              <a:rPr lang="ru-RU" dirty="0" smtClean="0">
                <a:hlinkClick r:id="rId2" tooltip="16 ноября"/>
              </a:rPr>
              <a:t>ноября</a:t>
            </a:r>
            <a:r>
              <a:rPr lang="ru-RU" dirty="0" smtClean="0"/>
              <a:t> 1941 г., </a:t>
            </a:r>
            <a:r>
              <a:rPr lang="ru-RU" dirty="0"/>
              <a:t>когда началось новое наступление противника на </a:t>
            </a:r>
            <a:r>
              <a:rPr lang="ru-RU" dirty="0">
                <a:hlinkClick r:id="rId3" tooltip="Москва"/>
              </a:rPr>
              <a:t>Москву</a:t>
            </a:r>
            <a:r>
              <a:rPr lang="ru-RU" dirty="0"/>
              <a:t>, бойцы 4-й роты во главе с </a:t>
            </a:r>
            <a:r>
              <a:rPr lang="ru-RU" dirty="0">
                <a:hlinkClick r:id="rId4" tooltip="Комиссар (в воинском подразделении)"/>
              </a:rPr>
              <a:t>политруком</a:t>
            </a:r>
            <a:r>
              <a:rPr lang="ru-RU" dirty="0"/>
              <a:t> </a:t>
            </a:r>
            <a:r>
              <a:rPr lang="ru-RU" u="sng" dirty="0">
                <a:hlinkClick r:id="rId5" tooltip="Клочков, Василий Георгиевич"/>
              </a:rPr>
              <a:t>В. Г. </a:t>
            </a:r>
            <a:r>
              <a:rPr lang="ru-RU" u="sng" dirty="0" err="1">
                <a:hlinkClick r:id="rId5" tooltip="Клочков, Василий Георгиевич"/>
              </a:rPr>
              <a:t>Клочковым</a:t>
            </a:r>
            <a:r>
              <a:rPr lang="ru-RU" dirty="0"/>
              <a:t>, осуществляя оборону в районе </a:t>
            </a:r>
            <a:r>
              <a:rPr lang="ru-RU" dirty="0">
                <a:hlinkClick r:id="rId6" tooltip="Дубосеково (посёлок при станции)"/>
              </a:rPr>
              <a:t>разъезда </a:t>
            </a:r>
            <a:r>
              <a:rPr lang="ru-RU" dirty="0" err="1">
                <a:hlinkClick r:id="rId6" tooltip="Дубосеково (посёлок при станции)"/>
              </a:rPr>
              <a:t>Дубосеково</a:t>
            </a:r>
            <a:r>
              <a:rPr lang="ru-RU" dirty="0"/>
              <a:t> в 7 километрах к юго-востоку от </a:t>
            </a:r>
            <a:r>
              <a:rPr lang="ru-RU" dirty="0">
                <a:hlinkClick r:id="rId7" tooltip="Волоколамск"/>
              </a:rPr>
              <a:t>Волоколамска</a:t>
            </a:r>
            <a:r>
              <a:rPr lang="ru-RU" dirty="0"/>
              <a:t>, совершили </a:t>
            </a:r>
            <a:r>
              <a:rPr lang="ru-RU" dirty="0" err="1"/>
              <a:t>подвиг,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/>
              <a:t>ходе 4-часового боя уничтожив 18 вражеских </a:t>
            </a:r>
            <a:r>
              <a:rPr lang="ru-RU" u="sng" dirty="0">
                <a:hlinkClick r:id="rId8" tooltip="Танк"/>
              </a:rPr>
              <a:t>танков</a:t>
            </a:r>
            <a:r>
              <a:rPr lang="ru-RU" dirty="0"/>
              <a:t>. </a:t>
            </a:r>
          </a:p>
        </p:txBody>
      </p:sp>
      <p:pic>
        <p:nvPicPr>
          <p:cNvPr id="8194" name="Picture 2" descr="C:\Users\1\Desktop\220px-Memorial_of_Dubosekov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" y="620687"/>
            <a:ext cx="3255761" cy="24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1484784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боевой подвиг </a:t>
            </a:r>
            <a:r>
              <a:rPr lang="ru-RU" sz="2800" u="sng" dirty="0">
                <a:hlinkClick r:id="rId10" tooltip="Панфиловцы"/>
              </a:rPr>
              <a:t>28 гвардейцев из дивизии генерала Панфилова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5594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http://tonkosti.ru/</a:t>
            </a:r>
            <a:r>
              <a:rPr lang="ru-RU" dirty="0" err="1"/>
              <a:t>Достопримечательности_Московской_области</a:t>
            </a:r>
            <a:r>
              <a:rPr lang="ru-RU" dirty="0"/>
              <a:t>?</a:t>
            </a:r>
            <a:r>
              <a:rPr lang="en-US" dirty="0"/>
              <a:t>page=2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Достопримечательности Подмосковья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13274" cy="4525963"/>
          </a:xfrm>
        </p:spPr>
        <p:txBody>
          <a:bodyPr>
            <a:normAutofit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природные заповедники</a:t>
            </a:r>
            <a:r>
              <a:rPr lang="ru-RU" dirty="0" smtClean="0"/>
              <a:t>, великолепные </a:t>
            </a:r>
            <a:r>
              <a:rPr lang="ru-RU" dirty="0"/>
              <a:t>дворянские и царские усадьбы, </a:t>
            </a:r>
            <a:r>
              <a:rPr lang="ru-RU" dirty="0" smtClean="0"/>
              <a:t> </a:t>
            </a:r>
            <a:r>
              <a:rPr lang="ru-RU" dirty="0"/>
              <a:t>духовные обители</a:t>
            </a:r>
            <a:r>
              <a:rPr lang="ru-RU" dirty="0" smtClean="0"/>
              <a:t>, музеи, памятники </a:t>
            </a:r>
            <a:r>
              <a:rPr lang="ru-RU" dirty="0"/>
              <a:t>военной истории </a:t>
            </a:r>
            <a:r>
              <a:rPr lang="ru-RU" dirty="0" smtClean="0"/>
              <a:t>Отечества.</a:t>
            </a: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3604246" cy="342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852936"/>
            <a:ext cx="8229600" cy="3629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Федоскино — небольшое село в </a:t>
            </a:r>
            <a:r>
              <a:rPr lang="ru-RU" dirty="0" err="1" smtClean="0"/>
              <a:t>Мытищинском</a:t>
            </a:r>
            <a:r>
              <a:rPr lang="ru-RU" dirty="0" smtClean="0"/>
              <a:t> районе Московской области, но известное далеко за пределами нашей Родины. А прославилось оно еще в 19 веке как центр лаковой миниатюрной живописи. Не перевелись мастера в Федоскино и в наши дни. Какие только </a:t>
            </a:r>
            <a:r>
              <a:rPr lang="ru-RU" u="sng" dirty="0" smtClean="0">
                <a:hlinkClick r:id="rId2"/>
              </a:rPr>
              <a:t>шкатулки и ларцы не делают местные умельцы!</a:t>
            </a: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6146" name="Picture 2" descr="C:\Users\1\Desktop\федоски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81" y="116632"/>
            <a:ext cx="57105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238899"/>
            <a:ext cx="9144000" cy="5806725"/>
          </a:xfrm>
        </p:spPr>
        <p:txBody>
          <a:bodyPr>
            <a:normAutofit/>
          </a:bodyPr>
          <a:lstStyle/>
          <a:p>
            <a:r>
              <a:rPr lang="ru-RU" dirty="0"/>
              <a:t>Крошечная деревушка </a:t>
            </a:r>
            <a:r>
              <a:rPr lang="ru-RU" dirty="0" err="1"/>
              <a:t>Жостово</a:t>
            </a:r>
            <a:r>
              <a:rPr lang="ru-RU" dirty="0"/>
              <a:t> знаменита на весь мир своими подносами, а точнее той великолепной росписью, которая эти самые подносы покрывает. Причудливые яркие цвета, лаковый блеск и затейливые узоры — всё </a:t>
            </a:r>
            <a:r>
              <a:rPr lang="ru-RU" u="sng" dirty="0">
                <a:hlinkClick r:id="rId2"/>
              </a:rPr>
              <a:t>это непреложные элементы </a:t>
            </a:r>
            <a:r>
              <a:rPr lang="ru-RU" u="sng" dirty="0" err="1">
                <a:hlinkClick r:id="rId2"/>
              </a:rPr>
              <a:t>жостовской</a:t>
            </a:r>
            <a:r>
              <a:rPr lang="ru-RU" u="sng" dirty="0">
                <a:hlinkClick r:id="rId2"/>
              </a:rPr>
              <a:t> росписи.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7170" name="Picture 2" descr="C:\Users\1\Desktop\жосто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5904656" cy="28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Гж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40760" cy="38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53abf6a232c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6479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933056"/>
            <a:ext cx="91444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Причудливые фигурки животных из русских народных сказок, статуэтки деревенских мужиков и крестьянок с коромыслами, свистульки и подсвечники, украшенные тонкой синей росписью – это всемирно известная Гжель, народный промысел, зародившийся в Подмосковье в XIX </a:t>
            </a:r>
            <a:r>
              <a:rPr lang="ru-RU" sz="2800" dirty="0" smtClean="0"/>
              <a:t> веке</a:t>
            </a:r>
            <a:r>
              <a:rPr lang="ru-RU" sz="28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886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Музей техники Вадима Задорожного, расположенный недалеко от </a:t>
            </a:r>
            <a:r>
              <a:rPr lang="ru-RU" dirty="0" smtClean="0"/>
              <a:t>Москвы (</a:t>
            </a:r>
            <a:r>
              <a:rPr lang="ru-RU" dirty="0"/>
              <a:t>К</a:t>
            </a:r>
            <a:r>
              <a:rPr lang="ru-RU" dirty="0" smtClean="0"/>
              <a:t>расногорский р-н п. Архангельское), </a:t>
            </a:r>
            <a:r>
              <a:rPr lang="ru-RU" dirty="0"/>
              <a:t>можно назвать мечтой любого мужчины. Возраст в данном случае не играет никакой роли — здесь понравится и </a:t>
            </a:r>
            <a:r>
              <a:rPr lang="ru-RU" u="sng" dirty="0">
                <a:hlinkClick r:id="rId2"/>
              </a:rPr>
              <a:t>трехлетнему малышу, и взрослому парню, и даже дедушке.</a:t>
            </a:r>
            <a:br>
              <a:rPr lang="ru-RU" u="sng" dirty="0">
                <a:hlinkClick r:id="rId2"/>
              </a:rPr>
            </a:br>
            <a:endParaRPr lang="ru-RU" dirty="0"/>
          </a:p>
        </p:txBody>
      </p:sp>
      <p:pic>
        <p:nvPicPr>
          <p:cNvPr id="2050" name="Picture 2" descr="C:\Users\1\Desktop\музей техн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96" y="5316"/>
            <a:ext cx="5632508" cy="27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6753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Под крышей танкового музея в Кубинке </a:t>
            </a:r>
            <a:r>
              <a:rPr lang="ru-RU" dirty="0" smtClean="0"/>
              <a:t>(Одинцовский район) собрано </a:t>
            </a:r>
            <a:r>
              <a:rPr lang="ru-RU" dirty="0"/>
              <a:t>более 300 экземпляров бронетехники, 60 из которых не имеют аналогов в мире. Коллекция музея охватывает вековую историю танкостроения </a:t>
            </a:r>
            <a:r>
              <a:rPr lang="ru-RU" u="sng" dirty="0">
                <a:hlinkClick r:id="rId2"/>
              </a:rPr>
              <a:t>со времен Первой мировой войны по наши дни</a:t>
            </a:r>
            <a:br>
              <a:rPr lang="ru-RU" u="sng" dirty="0">
                <a:hlinkClick r:id="rId2"/>
              </a:rPr>
            </a:br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1\Desktop\танковый музей в кубин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"/>
            <a:ext cx="6552728" cy="31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796</Words>
  <Application>Microsoft Office PowerPoint</Application>
  <PresentationFormat>Экран (4:3)</PresentationFormat>
  <Paragraphs>53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Достопримечательности Подмосковья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Коломенский кремль</vt:lpstr>
      <vt:lpstr>Зарайский кремль</vt:lpstr>
      <vt:lpstr>Серпуховской кремль</vt:lpstr>
      <vt:lpstr>Презентация PowerPoint</vt:lpstr>
      <vt:lpstr>Храм преподобного Сергия Радонежского в п. Алексино</vt:lpstr>
      <vt:lpstr>Презентация PowerPoint</vt:lpstr>
      <vt:lpstr>Презентация PowerPoint</vt:lpstr>
      <vt:lpstr>«Велика Россия, а отступать некуда   — позади Москва!»</vt:lpstr>
      <vt:lpstr>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Татьяна</cp:lastModifiedBy>
  <cp:revision>22</cp:revision>
  <dcterms:created xsi:type="dcterms:W3CDTF">2014-09-15T14:27:31Z</dcterms:created>
  <dcterms:modified xsi:type="dcterms:W3CDTF">2014-11-08T19:27:51Z</dcterms:modified>
</cp:coreProperties>
</file>