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0" r:id="rId2"/>
    <p:sldId id="259" r:id="rId3"/>
    <p:sldId id="258" r:id="rId4"/>
    <p:sldId id="257" r:id="rId5"/>
    <p:sldId id="256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568E7-B636-4D6E-8D51-345111B9982B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AAC37-86A6-4603-9E25-AF36AD53EA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86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AAC37-86A6-4603-9E25-AF36AD53EA9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626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A9CF2-48A2-4022-8448-C146ED5C74C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55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F7DDFCF-249E-495E-BE77-7B97609466AE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79A84EC-5DE8-4BFB-AE75-32DB6A40EF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25682"/>
            <a:ext cx="7560958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Слова  с сочетанием –</a:t>
            </a:r>
            <a:r>
              <a:rPr lang="ru-RU" b="1" dirty="0" err="1" smtClean="0">
                <a:solidFill>
                  <a:srgbClr val="FFC000"/>
                </a:solidFill>
              </a:rPr>
              <a:t>оро</a:t>
            </a:r>
            <a:r>
              <a:rPr lang="ru-RU" b="1" dirty="0" smtClean="0">
                <a:solidFill>
                  <a:srgbClr val="FFC000"/>
                </a:solidFill>
              </a:rPr>
              <a:t>-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1. Кроссворд.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2.Фразеологические обороты.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3. Ребус</a:t>
            </a:r>
            <a:endParaRPr lang="ru-RU" dirty="0" smtClean="0"/>
          </a:p>
          <a:p>
            <a:r>
              <a:rPr lang="ru-RU" dirty="0" smtClean="0">
                <a:hlinkClick r:id="rId5" action="ppaction://hlinksldjump"/>
              </a:rPr>
              <a:t>4. Названия птиц с сочетанием -</a:t>
            </a:r>
            <a:r>
              <a:rPr lang="ru-RU" dirty="0" err="1" smtClean="0">
                <a:hlinkClick r:id="rId5" action="ppaction://hlinksldjump"/>
              </a:rPr>
              <a:t>оро</a:t>
            </a:r>
            <a:r>
              <a:rPr lang="ru-RU" dirty="0" smtClean="0">
                <a:hlinkClick r:id="rId5" action="ppaction://hlinksldjump"/>
              </a:rPr>
              <a:t>-</a:t>
            </a:r>
            <a:endParaRPr lang="ru-RU" dirty="0" smtClean="0"/>
          </a:p>
          <a:p>
            <a:r>
              <a:rPr lang="ru-RU" dirty="0" smtClean="0">
                <a:hlinkClick r:id="rId6" action="ppaction://hlinksldjump"/>
              </a:rPr>
              <a:t>5. Найди предметы  с сочетанием –</a:t>
            </a:r>
            <a:r>
              <a:rPr lang="ru-RU" dirty="0" err="1" smtClean="0">
                <a:hlinkClick r:id="rId6" action="ppaction://hlinksldjump"/>
              </a:rPr>
              <a:t>оро</a:t>
            </a:r>
            <a:r>
              <a:rPr lang="ru-RU" dirty="0" smtClean="0">
                <a:hlinkClick r:id="rId6" action="ppaction://hlinksldjump"/>
              </a:rPr>
              <a:t>-</a:t>
            </a:r>
            <a:endParaRPr lang="ru-RU" dirty="0" smtClean="0"/>
          </a:p>
          <a:p>
            <a:pPr marL="6858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9622" y="2462"/>
            <a:ext cx="366478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Словарная работа</a:t>
            </a:r>
            <a:endParaRPr lang="ru-RU" sz="28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>
            <a:hlinkClick r:id="rId7" action="ppaction://hlinksldjump"/>
          </p:cNvPr>
          <p:cNvSpPr txBox="1"/>
          <p:nvPr/>
        </p:nvSpPr>
        <p:spPr>
          <a:xfrm>
            <a:off x="2019788" y="1736156"/>
            <a:ext cx="21098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Инструкция для учителя</a:t>
            </a:r>
            <a:r>
              <a:rPr lang="ru-RU" sz="1000" b="1" dirty="0" smtClean="0"/>
              <a:t>.</a:t>
            </a:r>
            <a:endParaRPr lang="ru-RU" sz="1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9182" y="602128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Учитель начальных   классов МБОУ «Средняя общеобразовательная школа-интернат»  Баганова Т.В.</a:t>
            </a:r>
          </a:p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014 год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7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754046"/>
            <a:ext cx="7869765" cy="548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07904" y="15161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219938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547664" y="35730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54943" y="3316885"/>
            <a:ext cx="6286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3" y="3284984"/>
            <a:ext cx="6286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23516" y="3284984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р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50008" y="3284984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55976" y="3284984"/>
            <a:ext cx="556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17011" y="3284984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12029" y="1948889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35896" y="1268760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9420" y="2564904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р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62550" y="4005064"/>
            <a:ext cx="59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41711" y="4653136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64912" y="1916832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90518" y="1916832"/>
            <a:ext cx="641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р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80142" y="1916832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683252" y="2001614"/>
            <a:ext cx="6367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б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07339" y="1916832"/>
            <a:ext cx="628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е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140508" y="1916832"/>
            <a:ext cx="59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й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72283" y="-171400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-ОРО-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Овальная выноска 27"/>
          <p:cNvSpPr/>
          <p:nvPr/>
        </p:nvSpPr>
        <p:spPr>
          <a:xfrm>
            <a:off x="5189210" y="3316885"/>
            <a:ext cx="3846825" cy="300461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Сильная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большая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птица.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Даже 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кошки 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боится.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Очень важная персона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Серо-чёрная ….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ьная выноска 26"/>
          <p:cNvSpPr/>
          <p:nvPr/>
        </p:nvSpPr>
        <p:spPr>
          <a:xfrm>
            <a:off x="4992158" y="3133430"/>
            <a:ext cx="4296700" cy="329494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Эта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маленькая пташка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Носит 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серую рубашку,</a:t>
            </a:r>
            <a:b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Подбирает быстро крошки</a:t>
            </a:r>
            <a:b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спасается от кошки.</a:t>
            </a:r>
          </a:p>
        </p:txBody>
      </p:sp>
      <p:sp>
        <p:nvSpPr>
          <p:cNvPr id="26" name="Овальная выноска 25"/>
          <p:cNvSpPr/>
          <p:nvPr/>
        </p:nvSpPr>
        <p:spPr>
          <a:xfrm>
            <a:off x="5096398" y="3411561"/>
            <a:ext cx="4032448" cy="290993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Эта хищница болтлива,</a:t>
            </a:r>
            <a:b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Воровата, суетлива,</a:t>
            </a:r>
            <a:b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Стрекотунья белобока,</a:t>
            </a:r>
            <a:b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 зовут ее ... 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6" t="8802" r="7922"/>
          <a:stretch/>
        </p:blipFill>
        <p:spPr>
          <a:xfrm>
            <a:off x="727771" y="1047190"/>
            <a:ext cx="2017683" cy="1521527"/>
          </a:xfrm>
          <a:prstGeom prst="rect">
            <a:avLst/>
          </a:prstGeom>
        </p:spPr>
      </p:pic>
      <p:pic>
        <p:nvPicPr>
          <p:cNvPr id="30" name="Объект 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704618"/>
            <a:ext cx="1728192" cy="135623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" r="7151" b="4176"/>
          <a:stretch/>
        </p:blipFill>
        <p:spPr>
          <a:xfrm>
            <a:off x="944303" y="3942348"/>
            <a:ext cx="2043521" cy="2238367"/>
          </a:xfrm>
          <a:prstGeom prst="rect">
            <a:avLst/>
          </a:prstGeom>
        </p:spPr>
      </p:pic>
      <p:sp>
        <p:nvSpPr>
          <p:cNvPr id="14" name="Управляющая кнопка: домой 13">
            <a:hlinkClick r:id="" action="ppaction://hlinkshowjump?jump=firstslide" highlightClick="1"/>
          </p:cNvPr>
          <p:cNvSpPr/>
          <p:nvPr/>
        </p:nvSpPr>
        <p:spPr>
          <a:xfrm>
            <a:off x="8761260" y="6428371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90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1"/>
      <p:bldP spid="15" grpId="0"/>
      <p:bldP spid="17" grpId="0"/>
      <p:bldP spid="17" grpId="1"/>
      <p:bldP spid="17" grpId="2"/>
      <p:bldP spid="18" grpId="1"/>
      <p:bldP spid="19" grpId="0"/>
      <p:bldP spid="22" grpId="0"/>
      <p:bldP spid="23" grpId="0"/>
      <p:bldP spid="24" grpId="0"/>
      <p:bldP spid="28" grpId="0" animBg="1"/>
      <p:bldP spid="28" grpId="1" animBg="1"/>
      <p:bldP spid="27" grpId="0" animBg="1"/>
      <p:bldP spid="27" grpId="1" animBg="1"/>
      <p:bldP spid="26" grpId="0" animBg="1"/>
      <p:bldP spid="2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5231" y="2280909"/>
            <a:ext cx="751038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Стреляный в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бей.</a:t>
            </a:r>
          </a:p>
          <a:p>
            <a:pPr algn="ctr"/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5964" y="1196752"/>
            <a:ext cx="69413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Когда так говорят?</a:t>
            </a:r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52287" y="2696407"/>
            <a:ext cx="72362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Трещит как с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ка.</a:t>
            </a:r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73826" y="2924944"/>
            <a:ext cx="5593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Считать в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н.</a:t>
            </a:r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85102" y="0"/>
            <a:ext cx="34687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фразеологизмы</a:t>
            </a:r>
            <a:endParaRPr lang="ru-RU" sz="32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6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794482" y="6453336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0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748" y="1946544"/>
            <a:ext cx="4762500" cy="3505200"/>
          </a:xfrm>
        </p:spPr>
      </p:pic>
      <p:sp>
        <p:nvSpPr>
          <p:cNvPr id="4" name="Прямоугольник 3"/>
          <p:cNvSpPr/>
          <p:nvPr/>
        </p:nvSpPr>
        <p:spPr>
          <a:xfrm>
            <a:off x="5148064" y="-171400"/>
            <a:ext cx="23042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>
                  <a:solidFill>
                    <a:sysClr val="windowText" lastClr="000000"/>
                  </a:solidFill>
                </a:ln>
                <a:solidFill>
                  <a:schemeClr val="accent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40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6928" y="1052527"/>
            <a:ext cx="7981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</a:t>
            </a:r>
            <a:r>
              <a:rPr lang="ru-RU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  НАЗВАНИИ   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ПТИЦЫ</a:t>
            </a:r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93861" y="5517232"/>
            <a:ext cx="3219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СОРОК</a:t>
            </a:r>
            <a:r>
              <a:rPr lang="ru-RU" sz="54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</a:t>
            </a:r>
            <a:endParaRPr lang="ru-RU" sz="54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820472" y="6453336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7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659076"/>
            <a:ext cx="2520280" cy="1977836"/>
          </a:xfrm>
        </p:spPr>
      </p:pic>
      <p:sp>
        <p:nvSpPr>
          <p:cNvPr id="6" name="Прямоугольник 5"/>
          <p:cNvSpPr/>
          <p:nvPr/>
        </p:nvSpPr>
        <p:spPr>
          <a:xfrm>
            <a:off x="5172283" y="-171400"/>
            <a:ext cx="2316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-ОРО-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" r="7151" b="4176"/>
          <a:stretch/>
        </p:blipFill>
        <p:spPr>
          <a:xfrm>
            <a:off x="467544" y="503281"/>
            <a:ext cx="3333088" cy="365089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57413" y="476672"/>
            <a:ext cx="294257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ПТИЦЫ</a:t>
            </a:r>
            <a:endParaRPr lang="ru-RU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6" t="8802" r="7922"/>
          <a:stretch/>
        </p:blipFill>
        <p:spPr>
          <a:xfrm>
            <a:off x="4704005" y="3392915"/>
            <a:ext cx="3810001" cy="287310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982343" y="2469585"/>
            <a:ext cx="3369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БЕЙ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58260" y="5517232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НА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1481" y="4172820"/>
            <a:ext cx="3219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ОРО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4-конечная звезда 14"/>
          <p:cNvSpPr/>
          <p:nvPr/>
        </p:nvSpPr>
        <p:spPr>
          <a:xfrm>
            <a:off x="5652120" y="1916833"/>
            <a:ext cx="216024" cy="2763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6-конечная звезда 15"/>
          <p:cNvSpPr/>
          <p:nvPr/>
        </p:nvSpPr>
        <p:spPr>
          <a:xfrm>
            <a:off x="899592" y="3573016"/>
            <a:ext cx="144016" cy="288032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7-конечная звезда 16"/>
          <p:cNvSpPr/>
          <p:nvPr/>
        </p:nvSpPr>
        <p:spPr>
          <a:xfrm>
            <a:off x="5172283" y="4941168"/>
            <a:ext cx="230990" cy="226577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мой 17">
            <a:hlinkClick r:id="" action="ppaction://hlinkshowjump?jump=firstslide" highlightClick="1"/>
          </p:cNvPr>
          <p:cNvSpPr/>
          <p:nvPr/>
        </p:nvSpPr>
        <p:spPr>
          <a:xfrm>
            <a:off x="8827662" y="6440562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7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Таня\Desktop\ворот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" r="7151" b="4176"/>
          <a:stretch/>
        </p:blipFill>
        <p:spPr>
          <a:xfrm flipH="1">
            <a:off x="7338002" y="27384"/>
            <a:ext cx="1656184" cy="181409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6" t="10039" r="7922" b="9159"/>
          <a:stretch/>
        </p:blipFill>
        <p:spPr>
          <a:xfrm>
            <a:off x="1259632" y="1700808"/>
            <a:ext cx="1584176" cy="1118946"/>
          </a:xfrm>
          <a:prstGeom prst="rect">
            <a:avLst/>
          </a:prstGeom>
        </p:spPr>
      </p:pic>
      <p:pic>
        <p:nvPicPr>
          <p:cNvPr id="6" name="Объект 7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4879"/>
          <a:stretch/>
        </p:blipFill>
        <p:spPr>
          <a:xfrm flipH="1">
            <a:off x="2589447" y="6004478"/>
            <a:ext cx="1008112" cy="673414"/>
          </a:xfrm>
          <a:prstGeom prst="rect">
            <a:avLst/>
          </a:prstGeom>
        </p:spPr>
      </p:pic>
      <p:pic>
        <p:nvPicPr>
          <p:cNvPr id="1029" name="Picture 5" descr="C:\Users\Таня\Desktop\яяяяяяяяяяя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70100" y="4121716"/>
            <a:ext cx="4870452" cy="2736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33670" y="859359"/>
            <a:ext cx="2373422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  <a:r>
              <a:rPr lang="ru-RU" sz="4400" b="1" cap="none" spc="50" dirty="0" smtClean="0">
                <a:ln w="11430"/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4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</a:t>
            </a:r>
            <a:endParaRPr lang="ru-RU" sz="4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50911"/>
            <a:ext cx="2513974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ru-RU" sz="4400" b="1" cap="none" spc="50" dirty="0" smtClean="0">
                <a:ln w="11430">
                  <a:noFill/>
                </a:ln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400" b="1" cap="none" spc="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</a:t>
            </a:r>
            <a:endParaRPr lang="ru-RU" sz="4400" b="1" cap="none" spc="50" dirty="0">
              <a:ln w="11430">
                <a:noFill/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917" y="5994081"/>
            <a:ext cx="2769975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  <a:r>
              <a:rPr lang="ru-RU" sz="4000" b="1" cap="none" spc="50" dirty="0" smtClean="0">
                <a:ln w="11430"/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0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бей</a:t>
            </a:r>
            <a:endParaRPr lang="ru-RU" sz="40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96883" y="6004478"/>
            <a:ext cx="2292615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</a:t>
            </a:r>
            <a:r>
              <a:rPr lang="ru-RU" sz="4400" b="1" cap="none" spc="50" dirty="0" smtClean="0">
                <a:ln w="11430"/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4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ва</a:t>
            </a:r>
            <a:endParaRPr lang="ru-RU" sz="4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33647" y="2044005"/>
            <a:ext cx="2550521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  <a:r>
              <a:rPr lang="ru-RU" sz="4400" b="1" cap="none" spc="50" dirty="0" smtClean="0">
                <a:ln w="11430">
                  <a:noFill/>
                </a:ln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400" b="1" cap="none" spc="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</a:t>
            </a:r>
            <a:endParaRPr lang="ru-RU" sz="4400" b="1" cap="none" spc="50" dirty="0">
              <a:ln w="11430">
                <a:noFill/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Минус 8"/>
          <p:cNvSpPr/>
          <p:nvPr/>
        </p:nvSpPr>
        <p:spPr>
          <a:xfrm>
            <a:off x="4355976" y="3140968"/>
            <a:ext cx="457200" cy="288032"/>
          </a:xfrm>
          <a:prstGeom prst="mathMin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720803" y="5965164"/>
            <a:ext cx="2281394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  <a:r>
              <a:rPr lang="ru-RU" sz="4400" b="1" cap="none" spc="50" dirty="0" smtClean="0">
                <a:ln w="11430"/>
                <a:solidFill>
                  <a:schemeClr val="accent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оро</a:t>
            </a:r>
            <a:r>
              <a:rPr lang="ru-RU" sz="44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</a:t>
            </a:r>
            <a:endParaRPr lang="ru-RU" sz="4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Управляющая кнопка: домой 16">
            <a:hlinkClick r:id="" action="ppaction://hlinkshowjump?jump=firstslide" highlightClick="1"/>
          </p:cNvPr>
          <p:cNvSpPr/>
          <p:nvPr/>
        </p:nvSpPr>
        <p:spPr>
          <a:xfrm>
            <a:off x="36917" y="27384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Инструкция для учителя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800" dirty="0" smtClean="0"/>
              <a:t>Для разгадывания кроссворда необходимо щёлкнуть левой кнопочкой мыши по </a:t>
            </a:r>
            <a:r>
              <a:rPr lang="ru-RU" sz="2800" b="1" i="1" u="sng" dirty="0" smtClean="0"/>
              <a:t>цифре</a:t>
            </a:r>
            <a:r>
              <a:rPr lang="ru-RU" sz="2800" dirty="0" smtClean="0"/>
              <a:t>. После появления загадки второй щелчок по этой же </a:t>
            </a:r>
            <a:r>
              <a:rPr lang="ru-RU" sz="2800" b="1" i="1" u="sng" dirty="0" smtClean="0"/>
              <a:t>цифре</a:t>
            </a:r>
            <a:r>
              <a:rPr lang="ru-RU" sz="2800" dirty="0" smtClean="0"/>
              <a:t> приведёт к появлению отгадки и изображению птицы.</a:t>
            </a:r>
          </a:p>
          <a:p>
            <a:r>
              <a:rPr lang="ru-RU" sz="2800" dirty="0" smtClean="0"/>
              <a:t>Повторить операции для каждой из цифр.</a:t>
            </a:r>
          </a:p>
          <a:p>
            <a:r>
              <a:rPr lang="ru-RU" sz="2800" dirty="0" smtClean="0"/>
              <a:t>На слайде 5 нажатие на одну из </a:t>
            </a:r>
            <a:r>
              <a:rPr lang="ru-RU" sz="2800" i="1" u="sng" dirty="0" smtClean="0"/>
              <a:t>фигур</a:t>
            </a:r>
            <a:r>
              <a:rPr lang="ru-RU" sz="2800" dirty="0" smtClean="0"/>
              <a:t> приведёт к запрограммированному появлению определённой птицы.</a:t>
            </a:r>
          </a:p>
          <a:p>
            <a:r>
              <a:rPr lang="ru-RU" sz="2800" dirty="0" smtClean="0"/>
              <a:t>На слайде 6 слова с –</a:t>
            </a:r>
            <a:r>
              <a:rPr lang="ru-RU" sz="2800" dirty="0" err="1" smtClean="0"/>
              <a:t>оро</a:t>
            </a:r>
            <a:r>
              <a:rPr lang="ru-RU" sz="2800" dirty="0" smtClean="0"/>
              <a:t>- появляются после нажатия на изображение с сочетанием. Таких слов 6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При нажатии в левом нижнем углу слайда на изображение домика возвращает в содержание (1 слайд).</a:t>
            </a:r>
          </a:p>
          <a:p>
            <a:r>
              <a:rPr lang="ru-RU" sz="2800" dirty="0" smtClean="0"/>
              <a:t>В 6 слайде 6 слов с сочетанием – </a:t>
            </a:r>
            <a:r>
              <a:rPr lang="ru-RU" sz="2800" dirty="0" err="1" smtClean="0"/>
              <a:t>оро</a:t>
            </a:r>
            <a:r>
              <a:rPr lang="ru-RU" sz="2800" dirty="0" smtClean="0"/>
              <a:t>-, которые появляются при нажатии на соответствующий предмет</a:t>
            </a:r>
            <a:r>
              <a:rPr lang="ru-RU" sz="2800" i="1" dirty="0" smtClean="0"/>
              <a:t>( для появления слова ворота, следует нажимать на прямоугольник в центре ворот, слова дорога -  справа от воробья)</a:t>
            </a:r>
            <a:endParaRPr lang="ru-RU" sz="28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4016" y="-87198"/>
            <a:ext cx="4252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3200" b="1" dirty="0" smtClean="0">
                <a:solidFill>
                  <a:srgbClr val="94C600"/>
                </a:solidFill>
              </a:rPr>
              <a:t>Слайды: 2, 5, 6</a:t>
            </a:r>
            <a:endParaRPr lang="ru-RU" sz="3200" b="1" dirty="0">
              <a:solidFill>
                <a:srgbClr val="94C6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8775576" y="6298054"/>
            <a:ext cx="288032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7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173</TotalTime>
  <Words>269</Words>
  <Application>Microsoft Office PowerPoint</Application>
  <PresentationFormat>Экран (4:3)</PresentationFormat>
  <Paragraphs>69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Слова  с сочетанием –оро-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Инструкция для учителя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Таня</dc:creator>
  <cp:lastModifiedBy>Татьяна</cp:lastModifiedBy>
  <cp:revision>24</cp:revision>
  <dcterms:created xsi:type="dcterms:W3CDTF">2013-11-04T15:03:37Z</dcterms:created>
  <dcterms:modified xsi:type="dcterms:W3CDTF">2014-11-08T18:00:02Z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